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002DF2-91C7-4DD3-97C1-BE3C43215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3071E0-1F27-4B25-A6FB-1878BB0B1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F02D5D-8BB7-4AF9-99E3-8FA4C70F5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0333F9-FAD2-4698-BE7B-5DA49AC4A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9CA803-B982-40D3-A0D7-5FC53B87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802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DE7E60-2CB0-48BB-A4DC-5EC7A3CBE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B0B2DE-CCE3-42D8-8100-D122E460CE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89122B-0EC8-4442-A62C-403D84674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AA39DE-4115-4E8C-B03F-9C219533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A67446-AD21-421B-8A78-2433D969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2258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67B6FE-AAC8-4691-9AB4-65A51F1BA9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8E6FFF-D880-4895-9BDA-C9BBEC71E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4580BA-DF1E-469E-9639-3C36D284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236EC3-B7F8-4B60-9387-AE33E07D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90DC18-A6C1-49EA-8DA0-6185B37C3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8621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E1AC62-027E-4755-B2BC-F0D11DCF7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9B6EBA-92FF-4D3A-9E16-B95F4D230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9FD443-6276-4FE7-9892-30364DE22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6476A2-9F67-4AEF-A248-5561410F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B475B5-22DF-4441-B6F3-2B4E19903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594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730A20-6561-4F05-A892-507CD4742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3B4913E-704D-4152-8CFC-E3570BBC0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B9E415-1F5C-4794-85D1-0CF6D9BD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A6010E-746D-4C76-B0B0-4DBE43EF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0CA2C7-DC6E-4629-9B39-7C3B27AA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869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66AAD-97E5-452F-95E0-C1DD04928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E17A8F-82E6-4B03-8619-44BC814BD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E6CC45-072A-4363-85C8-6399659BBB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74606C-41D7-4F2C-B348-7F57C7013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C3146D-DAD5-4F6C-A6D0-7287439C0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846095-24CF-4D40-A870-645F0DCDA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246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6F1BB0-87ED-4F8F-BEFF-1873C0A23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E79650-7FAB-4113-B7EA-F702EC337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BCCCD7-5A14-4E1E-9B24-2E047BB409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E934E47-F3B4-4C67-B233-D3A9EF6D3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6C5DDA-DC40-46CA-9A95-333CB96A9D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F00F193-CDE3-4472-9999-0F3BCAF1D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B2B815D-A17A-475D-8E36-4AD63551C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34D935E-478A-46C4-A3EF-D51D81C3B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69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24EBF3-D451-4DE7-A98D-6DCC40DFF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419FB2A-BEBE-4AC8-AC1F-7D513FDDA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DB22CDD-1A76-42F9-A911-5A0261BB7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52F2A25-02BC-4F2B-9FE0-9A20C7A2D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553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5F69E9-806B-4C68-8D1E-5A593C27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AD8E5FF-72EB-4C9B-88D8-4FC4C45A6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23AD3A7-2318-440E-8D68-CA6313A70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543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11468B-612B-4602-B893-B8AC0104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807B31-4B63-493E-BCB8-D8130CA9C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B0274E9-8AC0-4F6D-B300-142835F1B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C1760C-60D3-45CB-995C-1B51F36B3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6F23D3-3E8F-4F78-B632-A4651B7A8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F190B4-6950-4684-A95D-9A54DB5D1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29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083674-D59E-4F5E-AA9A-56FE7BC3F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BC697C4-B712-447F-9721-E9CBE22041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37A118-1BCF-40B0-93C7-9AD521A87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C7418A-61C6-4686-A2FB-C1F7E565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4A980D-0663-4989-A89F-387E17D31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CC62363-7B7D-4194-9A09-2C9A7F3B9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658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D0B8FD-BCA7-4553-9086-B3CA9C343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FBE2C9-8F58-4DC1-9CB3-030EC3E45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8AC8C0-50CD-42B1-8D03-7A58D6AFAE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0666B-8792-44C7-A680-E60757DB8A2F}" type="datetimeFigureOut">
              <a:rPr lang="es-MX" smtClean="0"/>
              <a:t>20/04/2023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629EE3-EB74-440D-A365-BA64385718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B75BB0-7074-4822-806D-3BC8F9ECE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BD920-3FEF-45CC-8937-4CE79F579E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482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4810B-29E9-4DDF-8D0B-2F20D898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Uso del CFDI dependiendo del Régimen del receptor, para Notarías.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18F45F0-FDED-4ECA-A6A8-0C26971D08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22191"/>
              </p:ext>
            </p:extLst>
          </p:nvPr>
        </p:nvGraphicFramePr>
        <p:xfrm>
          <a:off x="838200" y="2288826"/>
          <a:ext cx="10515599" cy="39224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3860">
                  <a:extLst>
                    <a:ext uri="{9D8B030D-6E8A-4147-A177-3AD203B41FA5}">
                      <a16:colId xmlns:a16="http://schemas.microsoft.com/office/drawing/2014/main" val="267023485"/>
                    </a:ext>
                  </a:extLst>
                </a:gridCol>
                <a:gridCol w="1061487">
                  <a:extLst>
                    <a:ext uri="{9D8B030D-6E8A-4147-A177-3AD203B41FA5}">
                      <a16:colId xmlns:a16="http://schemas.microsoft.com/office/drawing/2014/main" val="2240963367"/>
                    </a:ext>
                  </a:extLst>
                </a:gridCol>
                <a:gridCol w="356374">
                  <a:extLst>
                    <a:ext uri="{9D8B030D-6E8A-4147-A177-3AD203B41FA5}">
                      <a16:colId xmlns:a16="http://schemas.microsoft.com/office/drawing/2014/main" val="513336204"/>
                    </a:ext>
                  </a:extLst>
                </a:gridCol>
                <a:gridCol w="325829">
                  <a:extLst>
                    <a:ext uri="{9D8B030D-6E8A-4147-A177-3AD203B41FA5}">
                      <a16:colId xmlns:a16="http://schemas.microsoft.com/office/drawing/2014/main" val="1651352414"/>
                    </a:ext>
                  </a:extLst>
                </a:gridCol>
                <a:gridCol w="1336405">
                  <a:extLst>
                    <a:ext uri="{9D8B030D-6E8A-4147-A177-3AD203B41FA5}">
                      <a16:colId xmlns:a16="http://schemas.microsoft.com/office/drawing/2014/main" val="1131390677"/>
                    </a:ext>
                  </a:extLst>
                </a:gridCol>
                <a:gridCol w="4879788">
                  <a:extLst>
                    <a:ext uri="{9D8B030D-6E8A-4147-A177-3AD203B41FA5}">
                      <a16:colId xmlns:a16="http://schemas.microsoft.com/office/drawing/2014/main" val="1844734766"/>
                    </a:ext>
                  </a:extLst>
                </a:gridCol>
                <a:gridCol w="610928">
                  <a:extLst>
                    <a:ext uri="{9D8B030D-6E8A-4147-A177-3AD203B41FA5}">
                      <a16:colId xmlns:a16="http://schemas.microsoft.com/office/drawing/2014/main" val="3960875855"/>
                    </a:ext>
                  </a:extLst>
                </a:gridCol>
                <a:gridCol w="610928">
                  <a:extLst>
                    <a:ext uri="{9D8B030D-6E8A-4147-A177-3AD203B41FA5}">
                      <a16:colId xmlns:a16="http://schemas.microsoft.com/office/drawing/2014/main" val="1320822459"/>
                    </a:ext>
                  </a:extLst>
                </a:gridCol>
              </a:tblGrid>
              <a:tr h="31939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u="none" strike="noStrike" dirty="0" err="1">
                          <a:effectLst/>
                        </a:rPr>
                        <a:t>c_UsoCFDI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u="none" strike="noStrike" dirty="0">
                          <a:effectLst/>
                        </a:rPr>
                        <a:t>Descripción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900" u="none" strike="noStrike" dirty="0">
                          <a:effectLst/>
                        </a:rPr>
                        <a:t>Aplica para tipo persona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u="none" strike="noStrike" dirty="0">
                          <a:effectLst/>
                        </a:rPr>
                        <a:t>Régimen Fiscal Receptor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u="none" strike="noStrike" dirty="0">
                          <a:effectLst/>
                        </a:rPr>
                        <a:t>Descripción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u="none" strike="noStrike" dirty="0">
                          <a:effectLst/>
                        </a:rPr>
                        <a:t>Física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u="none" strike="noStrike" dirty="0">
                          <a:effectLst/>
                        </a:rPr>
                        <a:t>Moral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2908410696"/>
                  </a:ext>
                </a:extLst>
              </a:tr>
              <a:tr h="17198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u="none" strike="noStrike" dirty="0">
                          <a:effectLst/>
                        </a:rPr>
                        <a:t>Física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u="none" strike="noStrike" dirty="0">
                          <a:effectLst/>
                        </a:rPr>
                        <a:t>Moral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711981"/>
                  </a:ext>
                </a:extLst>
              </a:tr>
              <a:tr h="163794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G03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11">
                  <a:txBody>
                    <a:bodyPr/>
                    <a:lstStyle/>
                    <a:p>
                      <a:pPr algn="l" fontAlgn="ctr"/>
                      <a:r>
                        <a:rPr lang="es-MX" sz="1200" u="none" strike="noStrike" dirty="0">
                          <a:effectLst/>
                        </a:rPr>
                        <a:t>Gastos en general.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 Sí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Sí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601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>
                          <a:effectLst/>
                        </a:rPr>
                        <a:t>General de Ley Personas Morales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No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243468635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603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Personas Morales con Fines no Lucrativos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No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1512983474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606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Arrendamiento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No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764873767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612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Personas Físicas con Actividades Empresariales y Profesionales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No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1649032650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620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Sociedades Cooperativas de Producción que optan por diferir sus ingresos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No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297284851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621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Incorporación Fiscal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No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3361601995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622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Actividades Agrícolas, Ganaderas, Silvícolas y Pesqueras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4282362390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623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Opcional para Grupos de Sociedades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654971607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624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Coordinados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1997181117"/>
                  </a:ext>
                </a:extLst>
              </a:tr>
              <a:tr h="29646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625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Régimen de las Actividades Empresariales con ingresos a través de Plataformas Tecnológicas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2793863779"/>
                  </a:ext>
                </a:extLst>
              </a:tr>
              <a:tr h="17198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626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Régimen Simplificado de Confianza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Sí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946030397"/>
                  </a:ext>
                </a:extLst>
              </a:tr>
              <a:tr h="163794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S01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es-MX" sz="1200" u="none" strike="noStrike">
                          <a:effectLst/>
                        </a:rPr>
                        <a:t>Sin efectos fiscales.  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605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Sueldos y Salarios e Ingresos Asimilados a Salarios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3888218738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608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Demás ingresos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Sí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2342070682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610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>
                          <a:effectLst/>
                        </a:rPr>
                        <a:t>Residentes en el Extranjero sin Establecimiento Permanente en México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Sí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Sí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4073203306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611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>
                          <a:effectLst/>
                        </a:rPr>
                        <a:t>Ingresos por Dividendos (socios y accionistas)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2177133586"/>
                  </a:ext>
                </a:extLst>
              </a:tr>
              <a:tr h="1637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614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>
                          <a:effectLst/>
                        </a:rPr>
                        <a:t>Ingresos por intereses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3522670528"/>
                  </a:ext>
                </a:extLst>
              </a:tr>
              <a:tr h="17198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616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>
                          <a:effectLst/>
                        </a:rPr>
                        <a:t>Sin obligaciones fiscales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>
                          <a:effectLst/>
                        </a:rPr>
                        <a:t>Sí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u="none" strike="noStrike" dirty="0">
                          <a:effectLst/>
                        </a:rPr>
                        <a:t>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90" marR="8190" marT="8190" marB="0" anchor="ctr"/>
                </a:tc>
                <a:extLst>
                  <a:ext uri="{0D108BD9-81ED-4DB2-BD59-A6C34878D82A}">
                    <a16:rowId xmlns:a16="http://schemas.microsoft.com/office/drawing/2014/main" val="12171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2516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188</Words>
  <Application>Microsoft Office PowerPoint</Application>
  <PresentationFormat>Panorámica</PresentationFormat>
  <Paragraphs>86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Uso del CFDI dependiendo del Régimen del receptor, para Notarías.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soporte_I4B</dc:creator>
  <cp:lastModifiedBy>soporte_I4B</cp:lastModifiedBy>
  <cp:revision>3</cp:revision>
  <dcterms:created xsi:type="dcterms:W3CDTF">2023-04-20T22:02:42Z</dcterms:created>
  <dcterms:modified xsi:type="dcterms:W3CDTF">2023-04-20T22:17:08Z</dcterms:modified>
</cp:coreProperties>
</file>